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 snapToObjects="1">
      <p:cViewPr varScale="1">
        <p:scale>
          <a:sx n="90" d="100"/>
          <a:sy n="90" d="100"/>
        </p:scale>
        <p:origin x="232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gif>
</file>

<file path=ppt/media/image11.gif>
</file>

<file path=ppt/media/image12.gif>
</file>

<file path=ppt/media/image2.jpg>
</file>

<file path=ppt/media/image3.png>
</file>

<file path=ppt/media/image4.jpeg>
</file>

<file path=ppt/media/image4.png>
</file>

<file path=ppt/media/image5.png>
</file>

<file path=ppt/media/image6.gif>
</file>

<file path=ppt/media/image7.gif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268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155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015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644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223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693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591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846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314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411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158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2/23/21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6578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E52DF2-6802-459B-AC2A-AF976DEB1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96DAA4-54C6-124D-ACE6-DA8F932B31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02184" y="2386295"/>
            <a:ext cx="3730839" cy="3569150"/>
          </a:xfrm>
        </p:spPr>
        <p:txBody>
          <a:bodyPr anchor="b">
            <a:normAutofit/>
          </a:bodyPr>
          <a:lstStyle/>
          <a:p>
            <a:r>
              <a:rPr lang="en-US" sz="4000" dirty="0"/>
              <a:t>Many Body Post-Minkowski Simulation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75FD85-9B2F-654D-AEAF-38BE81599A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5300" y="1208146"/>
            <a:ext cx="3137031" cy="979680"/>
          </a:xfrm>
        </p:spPr>
        <p:txBody>
          <a:bodyPr anchor="t">
            <a:normAutofit/>
          </a:bodyPr>
          <a:lstStyle/>
          <a:p>
            <a:r>
              <a:rPr lang="en-US" sz="1800" dirty="0"/>
              <a:t>Zackary Windham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7146C2-9D22-43C9-AA82-59CC6BA9C6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40"/>
          <a:stretch/>
        </p:blipFill>
        <p:spPr>
          <a:xfrm>
            <a:off x="20" y="10"/>
            <a:ext cx="7320707" cy="6857985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153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3448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66B50-85B8-4743-AB6A-91A5E9199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Gravitational Waves</a:t>
            </a:r>
          </a:p>
        </p:txBody>
      </p:sp>
      <p:pic>
        <p:nvPicPr>
          <p:cNvPr id="5" name="Content Placeholder 4" descr="Picture credit to a space.com article at https://www.space.com/31894-gravitational-waves-ligo-search-complete-coverage.html&#10;&#10;Description automatically generated with low confidence">
            <a:extLst>
              <a:ext uri="{FF2B5EF4-FFF2-40B4-BE49-F238E27FC236}">
                <a16:creationId xmlns:a16="http://schemas.microsoft.com/office/drawing/2014/main" id="{740E6793-4CBF-9E44-A1D4-65505E401C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00" y="1684293"/>
            <a:ext cx="6013318" cy="334490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A8318E-FBEC-DA48-9CD4-F8A5C1D1DB90}"/>
              </a:ext>
            </a:extLst>
          </p:cNvPr>
          <p:cNvSpPr txBox="1"/>
          <p:nvPr/>
        </p:nvSpPr>
        <p:spPr>
          <a:xfrm>
            <a:off x="800100" y="5289573"/>
            <a:ext cx="39332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waveform from the first gravitational waves detected in 2015. </a:t>
            </a:r>
          </a:p>
        </p:txBody>
      </p:sp>
      <p:pic>
        <p:nvPicPr>
          <p:cNvPr id="8" name="Picture 7" descr="Text, letter&#10;&#10;Description automatically generated">
            <a:extLst>
              <a:ext uri="{FF2B5EF4-FFF2-40B4-BE49-F238E27FC236}">
                <a16:creationId xmlns:a16="http://schemas.microsoft.com/office/drawing/2014/main" id="{7B121443-5E94-9B4C-8C20-9FA594A546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2542" y="1642183"/>
            <a:ext cx="3929358" cy="1545253"/>
          </a:xfrm>
          <a:prstGeom prst="rect">
            <a:avLst/>
          </a:prstGeom>
        </p:spPr>
      </p:pic>
      <p:pic>
        <p:nvPicPr>
          <p:cNvPr id="4" name="Picture 3" descr="LIGO, picture credit to ligo.caltech.com&#10;&#10;Description automatically generated">
            <a:extLst>
              <a:ext uri="{FF2B5EF4-FFF2-40B4-BE49-F238E27FC236}">
                <a16:creationId xmlns:a16="http://schemas.microsoft.com/office/drawing/2014/main" id="{E19C8DE9-9C78-8844-98DB-8CA24524E4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1524" y="3428999"/>
            <a:ext cx="4270376" cy="2407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478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28612-AF80-7741-ACD4-1877201C6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Post-Minkowski Approximation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0428965-5C63-CB44-98D1-1E6C40D91E8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Hamiltonian equations are used that can approximate the full equations of general relativity. </a:t>
                </a:r>
              </a:p>
              <a:p>
                <a:r>
                  <a:rPr lang="en-US" dirty="0"/>
                  <a:t>The Post-Newtonian Hamiltonian is the most popular; it calculates orbital motion while approximating terms involving kinetic energy and the gravitational potential.</a:t>
                </a:r>
              </a:p>
              <a:p>
                <a:r>
                  <a:rPr lang="en-US" dirty="0"/>
                  <a:t>The Post-Minkowski Hamiltonian is more accurate, as it handles kinetic energy exactly and only approximates the gravitational potential, so that it is accurate while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𝐺𝑀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≪1</m:t>
                    </m:r>
                  </m:oMath>
                </a14:m>
                <a:r>
                  <a:rPr lang="en-US" dirty="0"/>
                  <a:t>. The Post-Newtonian also requires that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≪1</m:t>
                    </m:r>
                  </m:oMath>
                </a14:m>
                <a:r>
                  <a:rPr lang="en-US" dirty="0"/>
                  <a:t>, so that the Post-Minkowski Hamiltonian is much more accurate for systems involving bodies with high momenta.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0428965-5C63-CB44-98D1-1E6C40D91E8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4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98179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40FF5-38C8-7B45-8B1F-5D550E482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Post-Minkowski N-body Equation to First Order in 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A32E28-526D-944D-A906-7C0E71AEC0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0088" y="2508549"/>
            <a:ext cx="10691812" cy="257591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8DC3192-D1FD-4640-8EA1-0D475CD619B0}"/>
              </a:ext>
            </a:extLst>
          </p:cNvPr>
          <p:cNvSpPr txBox="1"/>
          <p:nvPr/>
        </p:nvSpPr>
        <p:spPr>
          <a:xfrm>
            <a:off x="885825" y="5329238"/>
            <a:ext cx="9877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have written a code to solve this in equation in Julia, using their suite of advanced ODE solvers.</a:t>
            </a:r>
          </a:p>
        </p:txBody>
      </p:sp>
    </p:spTree>
    <p:extLst>
      <p:ext uri="{BB962C8B-B14F-4D97-AF65-F5344CB8AC3E}">
        <p14:creationId xmlns:p14="http://schemas.microsoft.com/office/powerpoint/2010/main" val="3031500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14DB6-992C-1448-AEFD-3BEF91457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of Initial Conditions</a:t>
            </a:r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254DA543-FC4D-1741-8DD3-DB6A4BF43F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7760" y="2697469"/>
            <a:ext cx="4632723" cy="3088482"/>
          </a:xfr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3645FAF2-4881-8C40-AC1B-9F170F998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6267" y="2639280"/>
            <a:ext cx="4632722" cy="30884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74B623-98B9-2246-8A4E-3B4252AF1D9F}"/>
              </a:ext>
            </a:extLst>
          </p:cNvPr>
          <p:cNvSpPr txBox="1"/>
          <p:nvPr/>
        </p:nvSpPr>
        <p:spPr>
          <a:xfrm>
            <a:off x="700635" y="1969960"/>
            <a:ext cx="11072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Correct initial conditions will produce a circular orbit. The example shown here is the animation of the orbital paths of two bodies with a mass ratio of 2.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06ABC4-7FE6-D84C-973A-31780FB667BF}"/>
              </a:ext>
            </a:extLst>
          </p:cNvPr>
          <p:cNvSpPr txBox="1"/>
          <p:nvPr/>
        </p:nvSpPr>
        <p:spPr>
          <a:xfrm>
            <a:off x="1500187" y="5751238"/>
            <a:ext cx="2537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it should look like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F6991C-1F48-9E42-9722-32C4F6680EE7}"/>
              </a:ext>
            </a:extLst>
          </p:cNvPr>
          <p:cNvSpPr txBox="1"/>
          <p:nvPr/>
        </p:nvSpPr>
        <p:spPr>
          <a:xfrm>
            <a:off x="7115175" y="5750751"/>
            <a:ext cx="2760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the code is producing</a:t>
            </a:r>
          </a:p>
        </p:txBody>
      </p:sp>
    </p:spTree>
    <p:extLst>
      <p:ext uri="{BB962C8B-B14F-4D97-AF65-F5344CB8AC3E}">
        <p14:creationId xmlns:p14="http://schemas.microsoft.com/office/powerpoint/2010/main" val="3485983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C27C1F-4D90-2F48-BD09-F05798327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4" y="904730"/>
            <a:ext cx="4257675" cy="1652590"/>
          </a:xfrm>
        </p:spPr>
        <p:txBody>
          <a:bodyPr>
            <a:normAutofit/>
          </a:bodyPr>
          <a:lstStyle/>
          <a:p>
            <a:r>
              <a:rPr lang="en-US" dirty="0"/>
              <a:t>Up next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19EF34C-5622-413F-9C9F-AC937E306E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dense star cluster, picture credit to an astrobite at https://astrobites.org/2013/07/10/the-strength-of-planet-formation-planets-found-in-dense-star-clusters/.&#10;&#10;Description automatically generated with medium confidence">
            <a:extLst>
              <a:ext uri="{FF2B5EF4-FFF2-40B4-BE49-F238E27FC236}">
                <a16:creationId xmlns:a16="http://schemas.microsoft.com/office/drawing/2014/main" id="{FDC869B9-524E-1D46-AD05-5BB76EE787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358" r="-1" b="24634"/>
          <a:stretch/>
        </p:blipFill>
        <p:spPr>
          <a:xfrm>
            <a:off x="800100" y="3048000"/>
            <a:ext cx="5133990" cy="2737551"/>
          </a:xfrm>
          <a:prstGeom prst="rect">
            <a:avLst/>
          </a:prstGeom>
        </p:spPr>
      </p:pic>
      <p:pic>
        <p:nvPicPr>
          <p:cNvPr id="7" name="Content Placeholder 6" descr="A black hole; pictue credit to NASA.&#10;&#10;Description automatically generated with medium confidence">
            <a:extLst>
              <a:ext uri="{FF2B5EF4-FFF2-40B4-BE49-F238E27FC236}">
                <a16:creationId xmlns:a16="http://schemas.microsoft.com/office/drawing/2014/main" id="{25069460-800B-0748-BC55-DE3F13B81F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9" r="-2" b="5539"/>
          <a:stretch/>
        </p:blipFill>
        <p:spPr>
          <a:xfrm>
            <a:off x="6209622" y="3048000"/>
            <a:ext cx="5182278" cy="2737551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8549954-3C0C-48B7-9BE6-9B32C39D04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6876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250DC-9C77-4E47-AB9D-64DF146AA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E8237-3896-B149-AE9C-1F9E33B698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F624AB-C3DF-1441-8350-47C5B2E58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267" y="3126920"/>
            <a:ext cx="3810000" cy="254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B22649-D015-9F47-B8C2-C3F221C68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1267" y="3126920"/>
            <a:ext cx="3810000" cy="254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E91FDF1-D93C-EF4D-813B-24C872A19D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1365" y="3126920"/>
            <a:ext cx="381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808120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LightSeedLeftStep">
      <a:dk1>
        <a:srgbClr val="000000"/>
      </a:dk1>
      <a:lt1>
        <a:srgbClr val="FFFFFF"/>
      </a:lt1>
      <a:dk2>
        <a:srgbClr val="242E41"/>
      </a:dk2>
      <a:lt2>
        <a:srgbClr val="E8E6E2"/>
      </a:lt2>
      <a:accent1>
        <a:srgbClr val="769CE6"/>
      </a:accent1>
      <a:accent2>
        <a:srgbClr val="36AFD7"/>
      </a:accent2>
      <a:accent3>
        <a:srgbClr val="4CB2A1"/>
      </a:accent3>
      <a:accent4>
        <a:srgbClr val="47B876"/>
      </a:accent4>
      <a:accent5>
        <a:srgbClr val="42BB42"/>
      </a:accent5>
      <a:accent6>
        <a:srgbClr val="74B346"/>
      </a:accent6>
      <a:hlink>
        <a:srgbClr val="948059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{E7851840-4A57-4D4A-9393-7E0C94978CB6}tf10001058</Template>
  <TotalTime>3233</TotalTime>
  <Words>190</Words>
  <Application>Microsoft Macintosh PowerPoint</Application>
  <PresentationFormat>Widescreen</PresentationFormat>
  <Paragraphs>16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Calisto MT</vt:lpstr>
      <vt:lpstr>Cambria Math</vt:lpstr>
      <vt:lpstr>Univers Condensed</vt:lpstr>
      <vt:lpstr>ChronicleVTI</vt:lpstr>
      <vt:lpstr>Many Body Post-Minkowski Simulation</vt:lpstr>
      <vt:lpstr>Gravitational Waves</vt:lpstr>
      <vt:lpstr>Post-Minkowski Approximation</vt:lpstr>
      <vt:lpstr>Post-Minkowski N-body Equation to First Order in G</vt:lpstr>
      <vt:lpstr>Problem of Initial Conditions</vt:lpstr>
      <vt:lpstr>Up next</vt:lpstr>
      <vt:lpstr>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Many Body Post-Minkowski Simulation</dc:title>
  <dc:creator>Zack Windham</dc:creator>
  <cp:lastModifiedBy>Zack Windham</cp:lastModifiedBy>
  <cp:revision>15</cp:revision>
  <dcterms:created xsi:type="dcterms:W3CDTF">2021-02-20T02:55:23Z</dcterms:created>
  <dcterms:modified xsi:type="dcterms:W3CDTF">2021-02-23T15:53:43Z</dcterms:modified>
</cp:coreProperties>
</file>

<file path=docProps/thumbnail.jpeg>
</file>